
<file path=[Content_Types].xml><?xml version="1.0" encoding="utf-8"?>
<Types xmlns="http://schemas.openxmlformats.org/package/2006/content-types">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4" r:id="rId4"/>
  </p:sldMasterIdLst>
  <p:notesMasterIdLst>
    <p:notesMasterId r:id="rId25"/>
  </p:notesMasterIdLst>
  <p:handoutMasterIdLst>
    <p:handoutMasterId r:id="rId26"/>
  </p:handoutMasterIdLst>
  <p:sldIdLst>
    <p:sldId id="428" r:id="rId5"/>
    <p:sldId id="529" r:id="rId6"/>
    <p:sldId id="487" r:id="rId7"/>
    <p:sldId id="520" r:id="rId8"/>
    <p:sldId id="521" r:id="rId9"/>
    <p:sldId id="522" r:id="rId10"/>
    <p:sldId id="523" r:id="rId11"/>
    <p:sldId id="524" r:id="rId12"/>
    <p:sldId id="526" r:id="rId13"/>
    <p:sldId id="525" r:id="rId14"/>
    <p:sldId id="527" r:id="rId15"/>
    <p:sldId id="528" r:id="rId16"/>
    <p:sldId id="530" r:id="rId17"/>
    <p:sldId id="531" r:id="rId18"/>
    <p:sldId id="532" r:id="rId19"/>
    <p:sldId id="533" r:id="rId20"/>
    <p:sldId id="534" r:id="rId21"/>
    <p:sldId id="535" r:id="rId22"/>
    <p:sldId id="536" r:id="rId23"/>
    <p:sldId id="537" r:id="rId24"/>
  </p:sldIdLst>
  <p:sldSz cx="9144000" cy="6858000" type="screen4x3"/>
  <p:notesSz cx="7010400" cy="9296400"/>
  <p:defaultTextStyle>
    <a:defPPr>
      <a:defRPr lang="es-C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anette Muñoz Donayre" initials="JMD" lastIdx="0" clrIdx="0"/>
  <p:cmAuthor id="1" name="Daniela Baez Aguirre" initials="DB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ADE"/>
    <a:srgbClr val="0099E6"/>
    <a:srgbClr val="DEEBF7"/>
    <a:srgbClr val="9437FF"/>
    <a:srgbClr val="FF5050"/>
    <a:srgbClr val="EBEBEB"/>
    <a:srgbClr val="009193"/>
    <a:srgbClr val="DCEDFC"/>
    <a:srgbClr val="181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1362" autoAdjust="0"/>
  </p:normalViewPr>
  <p:slideViewPr>
    <p:cSldViewPr>
      <p:cViewPr varScale="1">
        <p:scale>
          <a:sx n="66" d="100"/>
          <a:sy n="66" d="100"/>
        </p:scale>
        <p:origin x="151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defRPr sz="1200"/>
            </a:lvl1pPr>
          </a:lstStyle>
          <a:p>
            <a:pPr>
              <a:defRPr/>
            </a:pPr>
            <a:endParaRPr lang="es-CL"/>
          </a:p>
        </p:txBody>
      </p:sp>
      <p:sp>
        <p:nvSpPr>
          <p:cNvPr id="78851" name="Rectangle 3"/>
          <p:cNvSpPr>
            <a:spLocks noGrp="1" noChangeArrowheads="1"/>
          </p:cNvSpPr>
          <p:nvPr>
            <p:ph type="dt" sz="quarter" idx="1"/>
          </p:nvPr>
        </p:nvSpPr>
        <p:spPr bwMode="auto">
          <a:xfrm>
            <a:off x="3970938"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lgn="r">
              <a:defRPr sz="1200"/>
            </a:lvl1pPr>
          </a:lstStyle>
          <a:p>
            <a:pPr>
              <a:defRPr/>
            </a:pPr>
            <a:fld id="{490F204B-3CB9-4FDE-91B3-4A52987BADFF}" type="datetimeFigureOut">
              <a:rPr lang="es-CL"/>
              <a:pPr>
                <a:defRPr/>
              </a:pPr>
              <a:t>07-07-2022</a:t>
            </a:fld>
            <a:endParaRPr lang="es-CL"/>
          </a:p>
        </p:txBody>
      </p:sp>
      <p:sp>
        <p:nvSpPr>
          <p:cNvPr id="78852" name="Rectangle 4"/>
          <p:cNvSpPr>
            <a:spLocks noGrp="1" noChangeArrowheads="1"/>
          </p:cNvSpPr>
          <p:nvPr>
            <p:ph type="ftr" sz="quarter" idx="2"/>
          </p:nvPr>
        </p:nvSpPr>
        <p:spPr bwMode="auto">
          <a:xfrm>
            <a:off x="0"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defRPr sz="1200"/>
            </a:lvl1pPr>
          </a:lstStyle>
          <a:p>
            <a:pPr>
              <a:defRPr/>
            </a:pPr>
            <a:endParaRPr lang="es-CL"/>
          </a:p>
        </p:txBody>
      </p:sp>
      <p:sp>
        <p:nvSpPr>
          <p:cNvPr id="78853" name="Rectangle 5"/>
          <p:cNvSpPr>
            <a:spLocks noGrp="1" noChangeArrowheads="1"/>
          </p:cNvSpPr>
          <p:nvPr>
            <p:ph type="sldNum" sz="quarter" idx="3"/>
          </p:nvPr>
        </p:nvSpPr>
        <p:spPr bwMode="auto">
          <a:xfrm>
            <a:off x="3970938"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lgn="r">
              <a:defRPr sz="1200"/>
            </a:lvl1pPr>
          </a:lstStyle>
          <a:p>
            <a:pPr>
              <a:defRPr/>
            </a:pPr>
            <a:fld id="{DD411769-24C5-44CB-81C5-59D2B7D4DE8A}" type="slidenum">
              <a:rPr lang="es-CL"/>
              <a:pPr>
                <a:defRPr/>
              </a:pPr>
              <a:t>‹Nº›</a:t>
            </a:fld>
            <a:endParaRPr lang="es-CL"/>
          </a:p>
        </p:txBody>
      </p:sp>
    </p:spTree>
    <p:extLst>
      <p:ext uri="{BB962C8B-B14F-4D97-AF65-F5344CB8AC3E}">
        <p14:creationId xmlns:p14="http://schemas.microsoft.com/office/powerpoint/2010/main" val="3756090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3"/>
            <a:ext cx="3037840" cy="465359"/>
          </a:xfrm>
          <a:prstGeom prst="rect">
            <a:avLst/>
          </a:prstGeom>
        </p:spPr>
        <p:txBody>
          <a:bodyPr vert="horz" lIns="92635" tIns="46319" rIns="92635" bIns="46319" rtlCol="0"/>
          <a:lstStyle>
            <a:lvl1pPr algn="l" fontAlgn="auto">
              <a:spcBef>
                <a:spcPts val="0"/>
              </a:spcBef>
              <a:spcAft>
                <a:spcPts val="0"/>
              </a:spcAft>
              <a:defRPr sz="1200">
                <a:latin typeface="+mn-lt"/>
              </a:defRPr>
            </a:lvl1pPr>
          </a:lstStyle>
          <a:p>
            <a:pPr>
              <a:defRPr/>
            </a:pPr>
            <a:endParaRPr lang="es-CL"/>
          </a:p>
        </p:txBody>
      </p:sp>
      <p:sp>
        <p:nvSpPr>
          <p:cNvPr id="3" name="2 Marcador de fecha"/>
          <p:cNvSpPr>
            <a:spLocks noGrp="1"/>
          </p:cNvSpPr>
          <p:nvPr>
            <p:ph type="dt" idx="1"/>
          </p:nvPr>
        </p:nvSpPr>
        <p:spPr>
          <a:xfrm>
            <a:off x="3970938" y="3"/>
            <a:ext cx="3037840" cy="465359"/>
          </a:xfrm>
          <a:prstGeom prst="rect">
            <a:avLst/>
          </a:prstGeom>
        </p:spPr>
        <p:txBody>
          <a:bodyPr vert="horz" lIns="92635" tIns="46319" rIns="92635" bIns="46319" rtlCol="0"/>
          <a:lstStyle>
            <a:lvl1pPr algn="r" fontAlgn="auto">
              <a:spcBef>
                <a:spcPts val="0"/>
              </a:spcBef>
              <a:spcAft>
                <a:spcPts val="0"/>
              </a:spcAft>
              <a:defRPr sz="1200">
                <a:latin typeface="+mn-lt"/>
              </a:defRPr>
            </a:lvl1pPr>
          </a:lstStyle>
          <a:p>
            <a:pPr>
              <a:defRPr/>
            </a:pPr>
            <a:fld id="{FD17B81A-8FE5-4CEC-A467-31AE81BB6688}" type="datetimeFigureOut">
              <a:rPr lang="es-CL"/>
              <a:pPr>
                <a:defRPr/>
              </a:pPr>
              <a:t>07-07-2022</a:t>
            </a:fld>
            <a:endParaRPr lang="es-CL"/>
          </a:p>
        </p:txBody>
      </p:sp>
      <p:sp>
        <p:nvSpPr>
          <p:cNvPr id="4" name="3 Marcador de imagen de diapositiva"/>
          <p:cNvSpPr>
            <a:spLocks noGrp="1" noRot="1" noChangeAspect="1"/>
          </p:cNvSpPr>
          <p:nvPr>
            <p:ph type="sldImg" idx="2"/>
          </p:nvPr>
        </p:nvSpPr>
        <p:spPr>
          <a:xfrm>
            <a:off x="1179513" y="695325"/>
            <a:ext cx="4651375" cy="3489325"/>
          </a:xfrm>
          <a:prstGeom prst="rect">
            <a:avLst/>
          </a:prstGeom>
          <a:noFill/>
          <a:ln w="12700">
            <a:solidFill>
              <a:prstClr val="black"/>
            </a:solidFill>
          </a:ln>
        </p:spPr>
        <p:txBody>
          <a:bodyPr vert="horz" lIns="92635" tIns="46319" rIns="92635" bIns="46319" rtlCol="0" anchor="ctr"/>
          <a:lstStyle/>
          <a:p>
            <a:pPr lvl="0"/>
            <a:endParaRPr lang="es-CL" noProof="0"/>
          </a:p>
        </p:txBody>
      </p:sp>
      <p:sp>
        <p:nvSpPr>
          <p:cNvPr id="5" name="4 Marcador de notas"/>
          <p:cNvSpPr>
            <a:spLocks noGrp="1"/>
          </p:cNvSpPr>
          <p:nvPr>
            <p:ph type="body" sz="quarter" idx="3"/>
          </p:nvPr>
        </p:nvSpPr>
        <p:spPr>
          <a:xfrm>
            <a:off x="701040" y="4415526"/>
            <a:ext cx="5608320" cy="4184185"/>
          </a:xfrm>
          <a:prstGeom prst="rect">
            <a:avLst/>
          </a:prstGeom>
        </p:spPr>
        <p:txBody>
          <a:bodyPr vert="horz" lIns="92635" tIns="46319" rIns="92635" bIns="46319"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L" noProof="0"/>
          </a:p>
        </p:txBody>
      </p:sp>
      <p:sp>
        <p:nvSpPr>
          <p:cNvPr id="6" name="5 Marcador de pie de página"/>
          <p:cNvSpPr>
            <a:spLocks noGrp="1"/>
          </p:cNvSpPr>
          <p:nvPr>
            <p:ph type="ftr" sz="quarter" idx="4"/>
          </p:nvPr>
        </p:nvSpPr>
        <p:spPr>
          <a:xfrm>
            <a:off x="0" y="8829704"/>
            <a:ext cx="3037840" cy="465359"/>
          </a:xfrm>
          <a:prstGeom prst="rect">
            <a:avLst/>
          </a:prstGeom>
        </p:spPr>
        <p:txBody>
          <a:bodyPr vert="horz" lIns="92635" tIns="46319" rIns="92635" bIns="46319" rtlCol="0" anchor="b"/>
          <a:lstStyle>
            <a:lvl1pPr algn="l" fontAlgn="auto">
              <a:spcBef>
                <a:spcPts val="0"/>
              </a:spcBef>
              <a:spcAft>
                <a:spcPts val="0"/>
              </a:spcAft>
              <a:defRPr sz="1200">
                <a:latin typeface="+mn-lt"/>
              </a:defRPr>
            </a:lvl1pPr>
          </a:lstStyle>
          <a:p>
            <a:pPr>
              <a:defRPr/>
            </a:pPr>
            <a:endParaRPr lang="es-CL"/>
          </a:p>
        </p:txBody>
      </p:sp>
      <p:sp>
        <p:nvSpPr>
          <p:cNvPr id="7" name="6 Marcador de número de diapositiva"/>
          <p:cNvSpPr>
            <a:spLocks noGrp="1"/>
          </p:cNvSpPr>
          <p:nvPr>
            <p:ph type="sldNum" sz="quarter" idx="5"/>
          </p:nvPr>
        </p:nvSpPr>
        <p:spPr>
          <a:xfrm>
            <a:off x="3970938" y="8829704"/>
            <a:ext cx="3037840" cy="465359"/>
          </a:xfrm>
          <a:prstGeom prst="rect">
            <a:avLst/>
          </a:prstGeom>
        </p:spPr>
        <p:txBody>
          <a:bodyPr vert="horz" lIns="92635" tIns="46319" rIns="92635" bIns="46319" rtlCol="0" anchor="b"/>
          <a:lstStyle>
            <a:lvl1pPr algn="r" fontAlgn="auto">
              <a:spcBef>
                <a:spcPts val="0"/>
              </a:spcBef>
              <a:spcAft>
                <a:spcPts val="0"/>
              </a:spcAft>
              <a:defRPr sz="1200">
                <a:latin typeface="+mn-lt"/>
              </a:defRPr>
            </a:lvl1pPr>
          </a:lstStyle>
          <a:p>
            <a:pPr>
              <a:defRPr/>
            </a:pPr>
            <a:fld id="{10C59A74-BD10-4755-92EB-691C6CFA7B32}" type="slidenum">
              <a:rPr lang="es-CL"/>
              <a:pPr>
                <a:defRPr/>
              </a:pPr>
              <a:t>‹Nº›</a:t>
            </a:fld>
            <a:endParaRPr lang="es-CL"/>
          </a:p>
        </p:txBody>
      </p:sp>
    </p:spTree>
    <p:extLst>
      <p:ext uri="{BB962C8B-B14F-4D97-AF65-F5344CB8AC3E}">
        <p14:creationId xmlns:p14="http://schemas.microsoft.com/office/powerpoint/2010/main" val="20485910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a:t>
            </a:fld>
            <a:endParaRPr lang="es-CL"/>
          </a:p>
        </p:txBody>
      </p:sp>
    </p:spTree>
    <p:extLst>
      <p:ext uri="{BB962C8B-B14F-4D97-AF65-F5344CB8AC3E}">
        <p14:creationId xmlns:p14="http://schemas.microsoft.com/office/powerpoint/2010/main" val="1844357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a:t>
            </a:fld>
            <a:endParaRPr lang="es-CL"/>
          </a:p>
        </p:txBody>
      </p:sp>
    </p:spTree>
    <p:extLst>
      <p:ext uri="{BB962C8B-B14F-4D97-AF65-F5344CB8AC3E}">
        <p14:creationId xmlns:p14="http://schemas.microsoft.com/office/powerpoint/2010/main" val="3866017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9</a:t>
            </a:fld>
            <a:endParaRPr lang="es-CL"/>
          </a:p>
        </p:txBody>
      </p:sp>
    </p:spTree>
    <p:extLst>
      <p:ext uri="{BB962C8B-B14F-4D97-AF65-F5344CB8AC3E}">
        <p14:creationId xmlns:p14="http://schemas.microsoft.com/office/powerpoint/2010/main" val="1475138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13</a:t>
            </a:fld>
            <a:endParaRPr lang="es-CL"/>
          </a:p>
        </p:txBody>
      </p:sp>
    </p:spTree>
    <p:extLst>
      <p:ext uri="{BB962C8B-B14F-4D97-AF65-F5344CB8AC3E}">
        <p14:creationId xmlns:p14="http://schemas.microsoft.com/office/powerpoint/2010/main" val="2026689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15</a:t>
            </a:fld>
            <a:endParaRPr lang="es-CL"/>
          </a:p>
        </p:txBody>
      </p:sp>
    </p:spTree>
    <p:extLst>
      <p:ext uri="{BB962C8B-B14F-4D97-AF65-F5344CB8AC3E}">
        <p14:creationId xmlns:p14="http://schemas.microsoft.com/office/powerpoint/2010/main" val="679834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18</a:t>
            </a:fld>
            <a:endParaRPr lang="es-CL"/>
          </a:p>
        </p:txBody>
      </p:sp>
    </p:spTree>
    <p:extLst>
      <p:ext uri="{BB962C8B-B14F-4D97-AF65-F5344CB8AC3E}">
        <p14:creationId xmlns:p14="http://schemas.microsoft.com/office/powerpoint/2010/main" val="21199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20</a:t>
            </a:fld>
            <a:endParaRPr lang="es-CL"/>
          </a:p>
        </p:txBody>
      </p:sp>
    </p:spTree>
    <p:extLst>
      <p:ext uri="{BB962C8B-B14F-4D97-AF65-F5344CB8AC3E}">
        <p14:creationId xmlns:p14="http://schemas.microsoft.com/office/powerpoint/2010/main" val="1658100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D901917-9F37-4ECD-AED4-D66EE9181E43}" type="datetime1">
              <a:rPr lang="es-CL" smtClean="0">
                <a:solidFill>
                  <a:prstClr val="black">
                    <a:tint val="75000"/>
                  </a:prstClr>
                </a:solidFill>
              </a:rPr>
              <a:pPr/>
              <a:t>07-07-2022</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1419848150"/>
      </p:ext>
    </p:extLst>
  </p:cSld>
  <p:clrMapOvr>
    <a:masterClrMapping/>
  </p:clrMapOvr>
  <p:transition spd="med" advClick="0" advTm="3000">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04CAD6B-7E27-484A-A95D-9AD05550FFB6}" type="datetime1">
              <a:rPr lang="es-CL" smtClean="0">
                <a:solidFill>
                  <a:prstClr val="black">
                    <a:tint val="75000"/>
                  </a:prstClr>
                </a:solidFill>
              </a:rPr>
              <a:pPr/>
              <a:t>07-07-2022</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745510350"/>
      </p:ext>
    </p:extLst>
  </p:cSld>
  <p:clrMapOvr>
    <a:masterClrMapping/>
  </p:clrMapOvr>
  <p:transition spd="med" advClick="0" advTm="3000">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2071DC3-3DAA-43AF-B912-A8963D516E96}" type="datetime1">
              <a:rPr lang="es-CL" smtClean="0">
                <a:solidFill>
                  <a:prstClr val="black">
                    <a:tint val="75000"/>
                  </a:prstClr>
                </a:solidFill>
              </a:rPr>
              <a:pPr/>
              <a:t>07-07-2022</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867177321"/>
      </p:ext>
    </p:extLst>
  </p:cSld>
  <p:clrMapOvr>
    <a:masterClrMapping/>
  </p:clrMapOvr>
  <p:transition spd="med" advClick="0" advTm="3000">
    <p:cover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pic>
        <p:nvPicPr>
          <p:cNvPr id="5" name="Picture 5">
            <a:hlinkClick r:id="" action="ppaction://noaction"/>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40675" y="6021287"/>
            <a:ext cx="1755688" cy="746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23528" y="360000"/>
            <a:ext cx="8388472" cy="1260000"/>
          </a:xfrm>
          <a:gradFill flip="none" rotWithShape="1">
            <a:gsLst>
              <a:gs pos="0">
                <a:schemeClr val="tx1">
                  <a:lumMod val="75000"/>
                  <a:alpha val="20000"/>
                </a:schemeClr>
              </a:gs>
              <a:gs pos="100000">
                <a:schemeClr val="tx1">
                  <a:lumMod val="85000"/>
                  <a:alpha val="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lstStyle>
            <a:lvl1pPr>
              <a:defRPr lang="en-US" sz="2700" b="1" dirty="0">
                <a:solidFill>
                  <a:srgbClr val="254061"/>
                </a:solidFill>
                <a:latin typeface="Corbel" pitchFamily="-108" charset="0"/>
                <a:ea typeface="+mn-ea"/>
                <a:cs typeface="+mn-cs"/>
              </a:defRPr>
            </a:lvl1pPr>
          </a:lstStyle>
          <a:p>
            <a:pPr lvl="0"/>
            <a:r>
              <a:rPr lang="es-ES" dirty="0"/>
              <a:t>Haga clic para modificar el estilo de título del patrón</a:t>
            </a:r>
            <a:endParaRPr lang="en-US" dirty="0"/>
          </a:p>
        </p:txBody>
      </p:sp>
      <p:sp>
        <p:nvSpPr>
          <p:cNvPr id="3" name="Content Placeholder 2"/>
          <p:cNvSpPr>
            <a:spLocks noGrp="1"/>
          </p:cNvSpPr>
          <p:nvPr>
            <p:ph sz="half" idx="1"/>
          </p:nvPr>
        </p:nvSpPr>
        <p:spPr>
          <a:xfrm>
            <a:off x="360000" y="1800000"/>
            <a:ext cx="2555816" cy="4869360"/>
          </a:xfrm>
          <a:solidFill>
            <a:schemeClr val="accent1">
              <a:lumMod val="50000"/>
            </a:schemeClr>
          </a:solidFill>
        </p:spPr>
        <p:txBody>
          <a:bodyPr/>
          <a:lstStyle>
            <a:lvl1pPr marL="0" indent="0">
              <a:buNone/>
              <a:defRPr>
                <a:solidFill>
                  <a:schemeClr val="bg1"/>
                </a:solidFill>
              </a:defRPr>
            </a:lvl1pPr>
            <a:lvl5pPr marL="1371600" indent="0">
              <a:buNone/>
              <a:defRPr/>
            </a:lvl5pPr>
          </a:lstStyle>
          <a:p>
            <a:pPr lvl="0"/>
            <a:r>
              <a:rPr lang="es-ES" dirty="0"/>
              <a:t>Haga clic para modificar el estilo de texto del patrón</a:t>
            </a:r>
          </a:p>
        </p:txBody>
      </p:sp>
      <p:sp>
        <p:nvSpPr>
          <p:cNvPr id="4" name="Content Placeholder 3"/>
          <p:cNvSpPr>
            <a:spLocks noGrp="1"/>
          </p:cNvSpPr>
          <p:nvPr>
            <p:ph sz="half" idx="2"/>
          </p:nvPr>
        </p:nvSpPr>
        <p:spPr>
          <a:xfrm>
            <a:off x="3240000" y="2204864"/>
            <a:ext cx="5760000" cy="3888432"/>
          </a:xfrm>
        </p:spPr>
        <p:txBody>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2017836711"/>
      </p:ext>
    </p:extLst>
  </p:cSld>
  <p:clrMapOvr>
    <a:masterClrMapping/>
  </p:clrMapOvr>
  <p:transition spd="med" advClick="0" advTm="3000">
    <p:cover dir="u"/>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048507CA-16E4-446B-BF6F-6CA84AB27482}" type="datetime1">
              <a:rPr lang="es-CL" smtClean="0">
                <a:solidFill>
                  <a:prstClr val="black">
                    <a:tint val="75000"/>
                  </a:prstClr>
                </a:solidFill>
              </a:rPr>
              <a:pPr/>
              <a:t>07-07-2022</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304993597"/>
      </p:ext>
    </p:extLst>
  </p:cSld>
  <p:clrMapOvr>
    <a:masterClrMapping/>
  </p:clrMapOvr>
  <p:transition spd="med" advClick="0" advTm="3000">
    <p:cover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5DC8930-567F-4588-A3C8-448B4E1D7C1C}" type="datetime1">
              <a:rPr lang="es-CL" smtClean="0">
                <a:solidFill>
                  <a:prstClr val="black">
                    <a:tint val="75000"/>
                  </a:prstClr>
                </a:solidFill>
              </a:rPr>
              <a:pPr/>
              <a:t>07-07-2022</a:t>
            </a:fld>
            <a:endParaRPr lang="es-CL">
              <a:solidFill>
                <a:prstClr val="black">
                  <a:tint val="75000"/>
                </a:prstClr>
              </a:solidFill>
            </a:endParaRPr>
          </a:p>
        </p:txBody>
      </p:sp>
      <p:sp>
        <p:nvSpPr>
          <p:cNvPr id="8" name="Footer Placeholder 7"/>
          <p:cNvSpPr>
            <a:spLocks noGrp="1"/>
          </p:cNvSpPr>
          <p:nvPr>
            <p:ph type="ftr" sz="quarter" idx="11"/>
          </p:nvPr>
        </p:nvSpPr>
        <p:spPr/>
        <p:txBody>
          <a:bodyPr/>
          <a:lstStyle/>
          <a:p>
            <a:r>
              <a:rPr lang="es-CL">
                <a:solidFill>
                  <a:prstClr val="black">
                    <a:tint val="75000"/>
                  </a:prstClr>
                </a:solidFill>
              </a:rPr>
              <a:t>Página</a:t>
            </a:r>
          </a:p>
        </p:txBody>
      </p:sp>
      <p:sp>
        <p:nvSpPr>
          <p:cNvPr id="9" name="Slide Number Placeholder 8"/>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513042889"/>
      </p:ext>
    </p:extLst>
  </p:cSld>
  <p:clrMapOvr>
    <a:masterClrMapping/>
  </p:clrMapOvr>
  <p:transition spd="med" advClick="0" advTm="3000">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703" y="0"/>
            <a:ext cx="9208122" cy="6858000"/>
          </a:xfrm>
          <a:prstGeom prst="rect">
            <a:avLst/>
          </a:prstGeom>
        </p:spPr>
      </p:pic>
      <p:pic>
        <p:nvPicPr>
          <p:cNvPr id="7" name="Imagen 6"/>
          <p:cNvPicPr>
            <a:picLocks noChangeAspect="1"/>
          </p:cNvPicPr>
          <p:nvPr userDrawn="1"/>
        </p:nvPicPr>
        <p:blipFill rotWithShape="1">
          <a:blip r:embed="rId3" cstate="print">
            <a:extLst>
              <a:ext uri="{28A0092B-C50C-407E-A947-70E740481C1C}">
                <a14:useLocalDpi xmlns:a14="http://schemas.microsoft.com/office/drawing/2010/main" val="0"/>
              </a:ext>
            </a:extLst>
          </a:blip>
          <a:srcRect b="30113"/>
          <a:stretch/>
        </p:blipFill>
        <p:spPr>
          <a:xfrm>
            <a:off x="26435" y="2060848"/>
            <a:ext cx="3687330" cy="2656106"/>
          </a:xfrm>
          <a:prstGeom prst="rect">
            <a:avLst/>
          </a:prstGeom>
        </p:spPr>
      </p:pic>
      <p:pic>
        <p:nvPicPr>
          <p:cNvPr id="11" name="Imagen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12" name="Imagen 11"/>
          <p:cNvPicPr>
            <a:picLocks noChangeAspect="1"/>
          </p:cNvPicPr>
          <p:nvPr userDrawn="1"/>
        </p:nvPicPr>
        <p:blipFill rotWithShape="1">
          <a:blip r:embed="rId3" cstate="print">
            <a:extLst>
              <a:ext uri="{28A0092B-C50C-407E-A947-70E740481C1C}">
                <a14:useLocalDpi xmlns:a14="http://schemas.microsoft.com/office/drawing/2010/main" val="0"/>
              </a:ext>
            </a:extLst>
          </a:blip>
          <a:srcRect t="75679" r="43093" b="2118"/>
          <a:stretch/>
        </p:blipFill>
        <p:spPr>
          <a:xfrm>
            <a:off x="6770718" y="5888845"/>
            <a:ext cx="2373282" cy="954450"/>
          </a:xfrm>
          <a:prstGeom prst="rect">
            <a:avLst/>
          </a:prstGeom>
        </p:spPr>
      </p:pic>
    </p:spTree>
  </p:cSld>
  <p:clrMapOvr>
    <a:masterClrMapping/>
  </p:clrMapOvr>
  <p:transition spd="med" advClick="0" advTm="3000">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07-07-2022</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pic>
        <p:nvPicPr>
          <p:cNvPr id="5" name="Imagen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71178"/>
            <a:ext cx="9180512" cy="986822"/>
          </a:xfrm>
          <a:prstGeom prst="rect">
            <a:avLst/>
          </a:prstGeom>
        </p:spPr>
      </p:pic>
      <p:pic>
        <p:nvPicPr>
          <p:cNvPr id="6" name="Imagen 5"/>
          <p:cNvPicPr>
            <a:picLocks noChangeAspect="1"/>
          </p:cNvPicPr>
          <p:nvPr userDrawn="1"/>
        </p:nvPicPr>
        <p:blipFill rotWithShape="1">
          <a:blip r:embed="rId3" cstate="print">
            <a:extLst>
              <a:ext uri="{28A0092B-C50C-407E-A947-70E740481C1C}">
                <a14:useLocalDpi xmlns:a14="http://schemas.microsoft.com/office/drawing/2010/main" val="0"/>
              </a:ext>
            </a:extLst>
          </a:blip>
          <a:srcRect b="26319"/>
          <a:stretch/>
        </p:blipFill>
        <p:spPr>
          <a:xfrm>
            <a:off x="3779912" y="5887567"/>
            <a:ext cx="1268147" cy="963079"/>
          </a:xfrm>
          <a:prstGeom prst="rect">
            <a:avLst/>
          </a:prstGeom>
        </p:spPr>
      </p:pic>
      <p:pic>
        <p:nvPicPr>
          <p:cNvPr id="7" name="Imagen 6"/>
          <p:cNvPicPr>
            <a:picLocks noChangeAspect="1"/>
          </p:cNvPicPr>
          <p:nvPr userDrawn="1"/>
        </p:nvPicPr>
        <p:blipFill rotWithShape="1">
          <a:blip r:embed="rId4"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8" name="Imagen 7"/>
          <p:cNvPicPr>
            <a:picLocks noChangeAspect="1"/>
          </p:cNvPicPr>
          <p:nvPr userDrawn="1"/>
        </p:nvPicPr>
        <p:blipFill rotWithShape="1">
          <a:blip r:embed="rId4" cstate="print">
            <a:extLst>
              <a:ext uri="{28A0092B-C50C-407E-A947-70E740481C1C}">
                <a14:useLocalDpi xmlns:a14="http://schemas.microsoft.com/office/drawing/2010/main" val="0"/>
              </a:ext>
            </a:extLst>
          </a:blip>
          <a:srcRect t="75679" r="43093" b="2118"/>
          <a:stretch/>
        </p:blipFill>
        <p:spPr>
          <a:xfrm>
            <a:off x="7092892" y="6018411"/>
            <a:ext cx="2051107" cy="824883"/>
          </a:xfrm>
          <a:prstGeom prst="rect">
            <a:avLst/>
          </a:prstGeom>
        </p:spPr>
      </p:pic>
    </p:spTree>
  </p:cSld>
  <p:clrMapOvr>
    <a:masterClrMapping/>
  </p:clrMapOvr>
  <p:transition spd="med" advClick="0" advTm="3000">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4403368"/>
      </p:ext>
    </p:extLst>
  </p:cSld>
  <p:clrMapOvr>
    <a:masterClrMapping/>
  </p:clrMapOvr>
  <p:transition spd="med" advClick="0" advTm="3000">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07-07-2022</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499199609"/>
      </p:ext>
    </p:extLst>
  </p:cSld>
  <p:clrMapOvr>
    <a:masterClrMapping/>
  </p:clrMapOvr>
  <p:transition spd="med" advClick="0" advTm="3000">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C5A0BDA7-5B0B-4C97-9F75-6CD3BFAD9C2E}" type="datetime1">
              <a:rPr lang="es-CL" smtClean="0">
                <a:solidFill>
                  <a:prstClr val="black">
                    <a:tint val="75000"/>
                  </a:prstClr>
                </a:solidFill>
              </a:rPr>
              <a:pPr/>
              <a:t>07-07-2022</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601085084"/>
      </p:ext>
    </p:extLst>
  </p:cSld>
  <p:clrMapOvr>
    <a:masterClrMapping/>
  </p:clrMapOvr>
  <p:transition spd="med" advClick="0" advTm="3000">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631B872-F9E1-43E5-9F46-F932BA9EA5A7}" type="datetime1">
              <a:rPr lang="es-CL" smtClean="0">
                <a:solidFill>
                  <a:prstClr val="black">
                    <a:tint val="75000"/>
                  </a:prstClr>
                </a:solidFill>
              </a:rPr>
              <a:pPr/>
              <a:t>07-07-2022</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613421918"/>
      </p:ext>
    </p:extLst>
  </p:cSld>
  <p:clrMapOvr>
    <a:masterClrMapping/>
  </p:clrMapOvr>
  <p:transition spd="med" advClick="0" advTm="3000">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88B9D74-9B8B-4209-BD6A-CBAF266E6E39}" type="datetime1">
              <a:rPr lang="es-CL" smtClean="0">
                <a:solidFill>
                  <a:prstClr val="black">
                    <a:tint val="75000"/>
                  </a:prstClr>
                </a:solidFill>
                <a:latin typeface="Calibri" panose="020F0502020204030204"/>
              </a:rPr>
              <a:pPr fontAlgn="auto">
                <a:spcBef>
                  <a:spcPts val="0"/>
                </a:spcBef>
                <a:spcAft>
                  <a:spcPts val="0"/>
                </a:spcAft>
              </a:pPr>
              <a:t>07-07-2022</a:t>
            </a:fld>
            <a:endParaRPr lang="es-CL">
              <a:solidFill>
                <a:prstClr val="black">
                  <a:tint val="75000"/>
                </a:prstClr>
              </a:solidFill>
              <a:latin typeface="Calibri" panose="020F0502020204030204"/>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s-CL">
                <a:solidFill>
                  <a:prstClr val="black">
                    <a:tint val="75000"/>
                  </a:prstClr>
                </a:solidFill>
                <a:latin typeface="Calibri" panose="020F0502020204030204"/>
              </a:rPr>
              <a:t>Página</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F9044847-6900-4B04-9353-DEB85160B79A}" type="slidenum">
              <a:rPr lang="es-CL" smtClean="0">
                <a:solidFill>
                  <a:prstClr val="black">
                    <a:tint val="75000"/>
                  </a:prstClr>
                </a:solidFill>
                <a:latin typeface="Calibri" panose="020F0502020204030204"/>
              </a:rPr>
              <a:pPr fontAlgn="auto">
                <a:spcBef>
                  <a:spcPts val="0"/>
                </a:spcBef>
                <a:spcAft>
                  <a:spcPts val="0"/>
                </a:spcAft>
              </a:pPr>
              <a:t>‹Nº›</a:t>
            </a:fld>
            <a:endParaRPr lang="es-CL">
              <a:solidFill>
                <a:prstClr val="black">
                  <a:tint val="75000"/>
                </a:prstClr>
              </a:solidFill>
              <a:latin typeface="Calibri" panose="020F0502020204030204"/>
            </a:endParaRPr>
          </a:p>
        </p:txBody>
      </p:sp>
    </p:spTree>
    <p:extLst>
      <p:ext uri="{BB962C8B-B14F-4D97-AF65-F5344CB8AC3E}">
        <p14:creationId xmlns:p14="http://schemas.microsoft.com/office/powerpoint/2010/main" val="1871539178"/>
      </p:ext>
    </p:extLst>
  </p:cSld>
  <p:clrMap bg1="lt1" tx1="dk1" bg2="lt2" tx2="dk2" accent1="accent1" accent2="accent2" accent3="accent3" accent4="accent4" accent5="accent5" accent6="accent6" hlink="hlink" folHlink="folHlink"/>
  <p:sldLayoutIdLst>
    <p:sldLayoutId id="2147484195" r:id="rId1"/>
    <p:sldLayoutId id="2147484199" r:id="rId2"/>
    <p:sldLayoutId id="2147484201" r:id="rId3"/>
    <p:sldLayoutId id="2147484208" r:id="rId4"/>
    <p:sldLayoutId id="2147484209" r:id="rId5"/>
    <p:sldLayoutId id="2147484202" r:id="rId6"/>
    <p:sldLayoutId id="2147484203" r:id="rId7"/>
    <p:sldLayoutId id="2147484204" r:id="rId8"/>
    <p:sldLayoutId id="2147484205" r:id="rId9"/>
    <p:sldLayoutId id="2147484206" r:id="rId10"/>
    <p:sldLayoutId id="2147484207" r:id="rId11"/>
    <p:sldLayoutId id="2147484211" r:id="rId12"/>
  </p:sldLayoutIdLst>
  <p:transition spd="med" advClick="0" advTm="3000">
    <p:cover dir="u"/>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5.png"/><Relationship Id="rId4" Type="http://schemas.openxmlformats.org/officeDocument/2006/relationships/hyperlink" Target="mailto:seleccion@dpp.cl"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491880" y="692696"/>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4211960" y="2564904"/>
            <a:ext cx="4716140" cy="2144177"/>
          </a:xfrm>
          <a:prstGeom prst="rect">
            <a:avLst/>
          </a:prstGeom>
        </p:spPr>
        <p:txBody>
          <a:bodyPr wrap="square">
            <a:spAutoFit/>
          </a:bodyPr>
          <a:lstStyle/>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Condiciones Establecidas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Requerimientos Mínimos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Locación</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Administración del tiempo</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0992864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10</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47951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Para participar en la prueba habilitante usted debe contar con un </a:t>
            </a:r>
            <a:r>
              <a:rPr lang="es-CL" b="1" dirty="0">
                <a:latin typeface="Century Gothic" panose="020B0502020202020204" pitchFamily="34" charset="0"/>
              </a:rPr>
              <a:t>PC o notebook que contenga cámara, micrófono y parlante, con conexión estable y suficiente a internet. </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r>
              <a:rPr lang="es-CL" b="1" dirty="0">
                <a:latin typeface="Century Gothic" panose="020B0502020202020204" pitchFamily="34" charset="0"/>
              </a:rPr>
              <a:t>No está permitido el uso de </a:t>
            </a:r>
            <a:r>
              <a:rPr lang="es-CL" b="1" dirty="0" err="1">
                <a:latin typeface="Century Gothic" panose="020B0502020202020204" pitchFamily="34" charset="0"/>
              </a:rPr>
              <a:t>tablets</a:t>
            </a:r>
            <a:r>
              <a:rPr lang="es-CL" b="1" dirty="0">
                <a:latin typeface="Century Gothic" panose="020B0502020202020204" pitchFamily="34" charset="0"/>
              </a:rPr>
              <a:t> o teléfonos inteligentes.</a:t>
            </a:r>
          </a:p>
          <a:p>
            <a:pPr marL="261938" lvl="0" indent="-261938" algn="just">
              <a:buFont typeface="Wingdings" pitchFamily="2" charset="2"/>
              <a:buChar char="ü"/>
            </a:pPr>
            <a:endParaRPr lang="es-CL" dirty="0">
              <a:latin typeface="Century Gothic" panose="020B0502020202020204" pitchFamily="34" charset="0"/>
            </a:endParaRPr>
          </a:p>
          <a:p>
            <a:pPr marL="261938" lvl="0" indent="-261938" algn="just"/>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No está permitido el </a:t>
            </a:r>
            <a:r>
              <a:rPr lang="es-CL" b="1" dirty="0">
                <a:latin typeface="Century Gothic" panose="020B0502020202020204" pitchFamily="34" charset="0"/>
              </a:rPr>
              <a:t>uso de audífonos ni auriculares durante el desarrollo de la prueba.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05531101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11</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8648521"/>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En todo momento debe tener la cámara encendida y el micrófono  silenciado,</a:t>
            </a:r>
            <a:r>
              <a:rPr lang="es-CL" dirty="0">
                <a:latin typeface="Century Gothic" panose="020B0502020202020204" pitchFamily="34" charset="0"/>
              </a:rPr>
              <a:t> a menos que se le indique lo contrario.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El postulante debe asegurarse de que su dispositivo en </a:t>
            </a:r>
            <a:r>
              <a:rPr lang="es-CL" b="1" dirty="0" err="1">
                <a:latin typeface="Century Gothic" panose="020B0502020202020204" pitchFamily="34" charset="0"/>
              </a:rPr>
              <a:t>webex</a:t>
            </a:r>
            <a:r>
              <a:rPr lang="es-CL" b="1" dirty="0">
                <a:latin typeface="Century Gothic" panose="020B0502020202020204" pitchFamily="34" charset="0"/>
              </a:rPr>
              <a:t> (videoconferencia) muestre su nombre y apellido, </a:t>
            </a:r>
            <a:r>
              <a:rPr lang="es-CL" dirty="0">
                <a:latin typeface="Century Gothic" panose="020B0502020202020204" pitchFamily="34" charset="0"/>
              </a:rPr>
              <a:t>de manera que sea visible para el/la Coordinador/a de Sala.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2290578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12</a:t>
            </a:fld>
            <a:endParaRPr lang="es-CL">
              <a:solidFill>
                <a:srgbClr val="000000"/>
              </a:solidFill>
            </a:endParaRPr>
          </a:p>
        </p:txBody>
      </p:sp>
      <p:sp>
        <p:nvSpPr>
          <p:cNvPr id="7" name="6 Rectángulo"/>
          <p:cNvSpPr/>
          <p:nvPr/>
        </p:nvSpPr>
        <p:spPr>
          <a:xfrm>
            <a:off x="414388" y="332656"/>
            <a:ext cx="8208912" cy="637097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MX" sz="1800" b="1" i="0" u="none" strike="noStrike" kern="1200" dirty="0">
                <a:solidFill>
                  <a:srgbClr val="FFFFFF"/>
                </a:solidFill>
                <a:effectLst/>
                <a:latin typeface="Calibri" panose="020F0502020204030204" pitchFamily="34" charset="0"/>
              </a:rPr>
              <a:t>IMPORTANTE</a:t>
            </a:r>
            <a:endParaRPr lang="es-CL" sz="1800" b="0" i="0" u="none" strike="noStrike" dirty="0">
              <a:effectLst/>
              <a:latin typeface="Arial" panose="020B0604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3348690189"/>
              </p:ext>
            </p:extLst>
          </p:nvPr>
        </p:nvGraphicFramePr>
        <p:xfrm>
          <a:off x="215900" y="2121552"/>
          <a:ext cx="8712200" cy="2743200"/>
        </p:xfrm>
        <a:graphic>
          <a:graphicData uri="http://schemas.openxmlformats.org/drawingml/2006/table">
            <a:tbl>
              <a:tblPr firstRow="1" bandRow="1">
                <a:tableStyleId>{5C22544A-7EE6-4342-B048-85BDC9FD1C3A}</a:tableStyleId>
              </a:tblPr>
              <a:tblGrid>
                <a:gridCol w="8712200">
                  <a:extLst>
                    <a:ext uri="{9D8B030D-6E8A-4147-A177-3AD203B41FA5}">
                      <a16:colId xmlns:a16="http://schemas.microsoft.com/office/drawing/2014/main" val="314424632"/>
                    </a:ext>
                  </a:extLst>
                </a:gridCol>
              </a:tblGrid>
              <a:tr h="2320032">
                <a:tc>
                  <a:txBody>
                    <a:bodyPr/>
                    <a:lstStyle/>
                    <a:p>
                      <a:pPr lvl="0" algn="ctr"/>
                      <a:r>
                        <a:rPr lang="es-CL" sz="2600" b="1" kern="1200" dirty="0">
                          <a:solidFill>
                            <a:schemeClr val="lt1"/>
                          </a:solidFill>
                          <a:latin typeface="Century Gothic" panose="020B0502020202020204" pitchFamily="34" charset="0"/>
                          <a:ea typeface="+mn-ea"/>
                          <a:cs typeface="+mn-cs"/>
                        </a:rPr>
                        <a:t>Está prohibido </a:t>
                      </a:r>
                      <a:r>
                        <a:rPr lang="es-CL" sz="2600" b="1" u="sng" kern="1200" dirty="0">
                          <a:solidFill>
                            <a:schemeClr val="lt1"/>
                          </a:solidFill>
                          <a:latin typeface="Century Gothic" panose="020B0502020202020204" pitchFamily="34" charset="0"/>
                          <a:ea typeface="+mn-ea"/>
                          <a:cs typeface="+mn-cs"/>
                        </a:rPr>
                        <a:t>conectarse en forma paralela usando distintos dispositivos </a:t>
                      </a:r>
                      <a:r>
                        <a:rPr lang="es-CL" sz="2600" b="1" kern="1200" dirty="0">
                          <a:solidFill>
                            <a:schemeClr val="lt1"/>
                          </a:solidFill>
                          <a:latin typeface="Century Gothic" panose="020B0502020202020204" pitchFamily="34" charset="0"/>
                          <a:ea typeface="+mn-ea"/>
                          <a:cs typeface="+mn-cs"/>
                        </a:rPr>
                        <a:t>con una misma contraseña y usuario. </a:t>
                      </a:r>
                    </a:p>
                    <a:p>
                      <a:pPr lvl="0" algn="ctr"/>
                      <a:endParaRPr lang="es-CL" sz="2600" b="1" kern="1200" dirty="0">
                        <a:solidFill>
                          <a:schemeClr val="lt1"/>
                        </a:solidFill>
                        <a:latin typeface="Century Gothic" panose="020B0502020202020204" pitchFamily="34" charset="0"/>
                        <a:ea typeface="+mn-ea"/>
                        <a:cs typeface="+mn-cs"/>
                      </a:endParaRPr>
                    </a:p>
                    <a:p>
                      <a:pPr lvl="0" algn="ctr"/>
                      <a:r>
                        <a:rPr lang="es-CL" sz="2600" b="1" u="sng" kern="1200" dirty="0">
                          <a:solidFill>
                            <a:schemeClr val="lt1"/>
                          </a:solidFill>
                          <a:latin typeface="Century Gothic" panose="020B0502020202020204" pitchFamily="34" charset="0"/>
                          <a:ea typeface="+mn-ea"/>
                          <a:cs typeface="+mn-cs"/>
                        </a:rPr>
                        <a:t>Toda conexión en más de un dispositivo será detectado por el sistema informático de la DPP.</a:t>
                      </a: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pic>
        <p:nvPicPr>
          <p:cNvPr id="6" name="Imagen 5">
            <a:extLst>
              <a:ext uri="{FF2B5EF4-FFF2-40B4-BE49-F238E27FC236}">
                <a16:creationId xmlns:a16="http://schemas.microsoft.com/office/drawing/2014/main" id="{DEF4C4E6-A19F-4AE3-9767-3C7CF69139BA}"/>
              </a:ext>
            </a:extLst>
          </p:cNvPr>
          <p:cNvPicPr>
            <a:picLocks noChangeAspect="1"/>
          </p:cNvPicPr>
          <p:nvPr/>
        </p:nvPicPr>
        <p:blipFill>
          <a:blip r:embed="rId5"/>
          <a:stretch>
            <a:fillRect/>
          </a:stretch>
        </p:blipFill>
        <p:spPr>
          <a:xfrm>
            <a:off x="215900" y="1412776"/>
            <a:ext cx="1816765" cy="499915"/>
          </a:xfrm>
          <a:prstGeom prst="rect">
            <a:avLst/>
          </a:prstGeom>
        </p:spPr>
      </p:pic>
    </p:spTree>
    <p:extLst>
      <p:ext uri="{BB962C8B-B14F-4D97-AF65-F5344CB8AC3E}">
        <p14:creationId xmlns:p14="http://schemas.microsoft.com/office/powerpoint/2010/main" val="1884502819"/>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Locación</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4639780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14</a:t>
            </a:fld>
            <a:endParaRPr lang="es-CL">
              <a:solidFill>
                <a:srgbClr val="000000"/>
              </a:solidFill>
            </a:endParaRPr>
          </a:p>
        </p:txBody>
      </p:sp>
      <p:sp>
        <p:nvSpPr>
          <p:cNvPr id="7" name="6 Rectángulo"/>
          <p:cNvSpPr/>
          <p:nvPr/>
        </p:nvSpPr>
        <p:spPr>
          <a:xfrm>
            <a:off x="414388" y="332656"/>
            <a:ext cx="8334076" cy="3416320"/>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LOCACION</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dirty="0">
                <a:latin typeface="Century Gothic" panose="020B0502020202020204" pitchFamily="34" charset="0"/>
              </a:rPr>
              <a:t>La prueba debe ser rendida desde </a:t>
            </a:r>
            <a:r>
              <a:rPr lang="es-CL" b="1" dirty="0">
                <a:latin typeface="Century Gothic" panose="020B0502020202020204" pitchFamily="34" charset="0"/>
              </a:rPr>
              <a:t>un lugar adecuado</a:t>
            </a: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b="1" dirty="0">
                <a:latin typeface="Century Gothic" panose="020B0502020202020204" pitchFamily="34" charset="0"/>
              </a:rPr>
              <a:t>Contar con condiciones de comodidad, luminosidad (no a contraluz) </a:t>
            </a:r>
            <a:r>
              <a:rPr lang="es-CL" dirty="0">
                <a:latin typeface="Century Gothic" panose="020B0502020202020204" pitchFamily="34" charset="0"/>
              </a:rPr>
              <a:t>y privacidad, a resguardo de interrupciones de cualquier tipo.</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70161673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913070"/>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Administración                     de los Tiempos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91927720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16</a:t>
            </a:fld>
            <a:endParaRPr lang="es-CL">
              <a:solidFill>
                <a:srgbClr val="000000"/>
              </a:solidFill>
            </a:endParaRPr>
          </a:p>
        </p:txBody>
      </p:sp>
      <p:sp>
        <p:nvSpPr>
          <p:cNvPr id="7" name="6 Rectángulo"/>
          <p:cNvSpPr/>
          <p:nvPr/>
        </p:nvSpPr>
        <p:spPr>
          <a:xfrm>
            <a:off x="414388" y="332656"/>
            <a:ext cx="8334076" cy="674030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85750" lvl="0" indent="-285750" algn="just">
              <a:buFont typeface="Wingdings" panose="05000000000000000000" pitchFamily="2" charset="2"/>
              <a:buChar char="ü"/>
            </a:pPr>
            <a:r>
              <a:rPr lang="es-CL" dirty="0">
                <a:latin typeface="Century Gothic" panose="020B0502020202020204" pitchFamily="34" charset="0"/>
              </a:rPr>
              <a:t>El horario de término de la prueba estará marcado por el reloj disponible en la misma aplicación.</a:t>
            </a: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Se indicará a viva voz cuando quede poco tiempo para finalizar la prueba (10 minutos, 5 minutos y finalmente 1 minuto), con la finalidad de que los postulantes NO OLVIDEN organizar su tiempo, revisar y grabar sus respuestas.</a:t>
            </a: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El tiempo para responder la prueba </a:t>
            </a:r>
            <a:r>
              <a:rPr lang="es-CL" b="1" dirty="0">
                <a:latin typeface="Century Gothic" panose="020B0502020202020204" pitchFamily="34" charset="0"/>
              </a:rPr>
              <a:t>cesará puntualmente en el horario señalado. </a:t>
            </a: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143492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17</a:t>
            </a:fld>
            <a:endParaRPr lang="es-CL">
              <a:solidFill>
                <a:srgbClr val="000000"/>
              </a:solidFill>
            </a:endParaRPr>
          </a:p>
        </p:txBody>
      </p:sp>
      <p:sp>
        <p:nvSpPr>
          <p:cNvPr id="7" name="6 Rectángulo"/>
          <p:cNvSpPr/>
          <p:nvPr/>
        </p:nvSpPr>
        <p:spPr>
          <a:xfrm>
            <a:off x="414388" y="332656"/>
            <a:ext cx="8334076" cy="729430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Quien </a:t>
            </a:r>
            <a:r>
              <a:rPr lang="es-CL" b="1" dirty="0">
                <a:latin typeface="Century Gothic" panose="020B0502020202020204" pitchFamily="34" charset="0"/>
              </a:rPr>
              <a:t>se conecte de forma tardía a rendir la Prueba</a:t>
            </a:r>
            <a:r>
              <a:rPr lang="es-CL" dirty="0">
                <a:latin typeface="Century Gothic" panose="020B0502020202020204" pitchFamily="34" charset="0"/>
              </a:rPr>
              <a:t>, deberá ajustarse al tiempo restante de la misma, entrar sin hacer ninguna consulta ni ruido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u="sng" dirty="0">
                <a:latin typeface="Century Gothic" panose="020B0502020202020204" pitchFamily="34" charset="0"/>
              </a:rPr>
              <a:t>Cuando finalice la prueba, </a:t>
            </a:r>
            <a:r>
              <a:rPr lang="es-CL" dirty="0">
                <a:latin typeface="Century Gothic" panose="020B0502020202020204" pitchFamily="34" charset="0"/>
              </a:rPr>
              <a:t>desconéctese de la videoconferencia en silencio para no interferir en la prueba de otros postulantes, ya que, el coordinador de la sala identifica cuando usted ya ha finalizado la evaluación en el sistema.</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La prueba que no se envíe dentro del plazo </a:t>
            </a:r>
            <a:r>
              <a:rPr lang="es-CL" b="1" dirty="0">
                <a:latin typeface="Century Gothic" panose="020B0502020202020204" pitchFamily="34" charset="0"/>
              </a:rPr>
              <a:t>quedará grabada y enviada con las respuestas marcadas </a:t>
            </a:r>
            <a:r>
              <a:rPr lang="es-CL" dirty="0">
                <a:latin typeface="Century Gothic" panose="020B0502020202020204" pitchFamily="34" charset="0"/>
              </a:rPr>
              <a:t>hasta ese momento.</a:t>
            </a: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4274822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45076707"/>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19</a:t>
            </a:fld>
            <a:endParaRPr lang="es-CL">
              <a:solidFill>
                <a:srgbClr val="000000"/>
              </a:solidFill>
            </a:endParaRPr>
          </a:p>
        </p:txBody>
      </p:sp>
      <p:sp>
        <p:nvSpPr>
          <p:cNvPr id="7" name="6 Rectángulo"/>
          <p:cNvSpPr/>
          <p:nvPr/>
        </p:nvSpPr>
        <p:spPr>
          <a:xfrm>
            <a:off x="351788" y="206811"/>
            <a:ext cx="8334076" cy="895629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DE LA PRUEBA</a:t>
            </a:r>
          </a:p>
          <a:p>
            <a:pPr marL="142875" lvl="1" algn="just"/>
            <a:endParaRPr lang="es-CL" sz="2200" dirty="0">
              <a:latin typeface="Century Gothic" panose="020B0502020202020204" pitchFamily="34" charset="0"/>
            </a:endParaRPr>
          </a:p>
          <a:p>
            <a:pPr marL="457200" lvl="0" indent="-457200" algn="just">
              <a:lnSpc>
                <a:spcPct val="100000"/>
              </a:lnSpc>
              <a:buFont typeface="Wingdings" pitchFamily="2" charset="2"/>
              <a:buChar char="ü"/>
            </a:pPr>
            <a:r>
              <a:rPr lang="es-CL" dirty="0">
                <a:latin typeface="Century Gothic" panose="020B0502020202020204" pitchFamily="34" charset="0"/>
              </a:rPr>
              <a:t>La prueba contiene preguntas de selección múltiple, de verdadero o falso y la aplicación de casos.</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Los resultados de esta Prueba se publicarán en la página web de la Defensoría Penal Pública según el calendario programado, en la sección “concursos en proceso”.</a:t>
            </a: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Frente a la menor duda de que se está incurriendo en una falta, ya sea, mirando material físico o electrónico, conversando con terceros, tendrá </a:t>
            </a:r>
            <a:r>
              <a:rPr lang="es-CL" b="1" dirty="0">
                <a:latin typeface="Century Gothic" panose="020B0502020202020204" pitchFamily="34" charset="0"/>
              </a:rPr>
              <a:t>1 advertencia verbal por parte del coordinador. </a:t>
            </a:r>
            <a:r>
              <a:rPr lang="es-CL" dirty="0">
                <a:latin typeface="Century Gothic" panose="020B0502020202020204" pitchFamily="34" charset="0"/>
              </a:rPr>
              <a:t>Si se observa esta </a:t>
            </a:r>
            <a:r>
              <a:rPr lang="es-CL" b="1" dirty="0">
                <a:latin typeface="Century Gothic" panose="020B0502020202020204" pitchFamily="34" charset="0"/>
              </a:rPr>
              <a:t>falta por segunda vez</a:t>
            </a:r>
            <a:r>
              <a:rPr lang="es-CL" dirty="0">
                <a:latin typeface="Century Gothic" panose="020B0502020202020204" pitchFamily="34" charset="0"/>
              </a:rPr>
              <a:t>, el comité de selección ha instruido que la observación le sea entregada de forma inmediata, siendo éste quien decidirá qué acciones sancionatorias aplicará, </a:t>
            </a:r>
            <a:r>
              <a:rPr lang="es-CL" b="1" dirty="0">
                <a:latin typeface="Century Gothic" panose="020B0502020202020204" pitchFamily="34" charset="0"/>
              </a:rPr>
              <a:t>pudiendo ser anulada la misma y quedando excluido del presente proceso concursal. </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pic>
        <p:nvPicPr>
          <p:cNvPr id="3" name="Imagen 2">
            <a:extLst>
              <a:ext uri="{FF2B5EF4-FFF2-40B4-BE49-F238E27FC236}">
                <a16:creationId xmlns:a16="http://schemas.microsoft.com/office/drawing/2014/main" id="{670F075D-92C2-47A7-B9C5-064FFD62346E}"/>
              </a:ext>
            </a:extLst>
          </p:cNvPr>
          <p:cNvPicPr>
            <a:picLocks noChangeAspect="1"/>
          </p:cNvPicPr>
          <p:nvPr/>
        </p:nvPicPr>
        <p:blipFill>
          <a:blip r:embed="rId5"/>
          <a:stretch>
            <a:fillRect/>
          </a:stretch>
        </p:blipFill>
        <p:spPr>
          <a:xfrm>
            <a:off x="899592" y="3068960"/>
            <a:ext cx="1816765" cy="499915"/>
          </a:xfrm>
          <a:prstGeom prst="rect">
            <a:avLst/>
          </a:prstGeom>
        </p:spPr>
      </p:pic>
    </p:spTree>
    <p:extLst>
      <p:ext uri="{BB962C8B-B14F-4D97-AF65-F5344CB8AC3E}">
        <p14:creationId xmlns:p14="http://schemas.microsoft.com/office/powerpoint/2010/main" val="13448937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Condiciones Establecidas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45776605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2021</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27437114"/>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3</a:t>
            </a:fld>
            <a:endParaRPr lang="es-CL">
              <a:solidFill>
                <a:srgbClr val="000000"/>
              </a:solidFill>
            </a:endParaRPr>
          </a:p>
        </p:txBody>
      </p:sp>
      <p:sp>
        <p:nvSpPr>
          <p:cNvPr id="3" name="Marcador de contenido 2"/>
          <p:cNvSpPr>
            <a:spLocks noGrp="1"/>
          </p:cNvSpPr>
          <p:nvPr>
            <p:ph idx="4294967295"/>
          </p:nvPr>
        </p:nvSpPr>
        <p:spPr>
          <a:xfrm>
            <a:off x="0" y="1825625"/>
            <a:ext cx="9144000" cy="2539479"/>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31540" y="476672"/>
            <a:ext cx="8280920" cy="575542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algn="ctr"/>
            <a:endParaRPr lang="es-CL" sz="3200" b="1" dirty="0">
              <a:solidFill>
                <a:srgbClr val="064ADE"/>
              </a:solidFill>
              <a:latin typeface="Century Gothic" panose="020B0502020202020204" pitchFamily="34" charset="0"/>
            </a:endParaRPr>
          </a:p>
          <a:p>
            <a:pPr algn="ctr"/>
            <a:endParaRPr lang="es-CL" b="1" dirty="0">
              <a:solidFill>
                <a:srgbClr val="064ADE"/>
              </a:solidFill>
              <a:latin typeface="Century Gothic" panose="020B0502020202020204" pitchFamily="34" charset="0"/>
            </a:endParaRPr>
          </a:p>
          <a:p>
            <a:pPr marL="342900" indent="-342900" algn="just">
              <a:buFont typeface="Wingdings" panose="05000000000000000000" pitchFamily="2" charset="2"/>
              <a:buChar char="v"/>
            </a:pPr>
            <a:r>
              <a:rPr lang="es-CL" dirty="0">
                <a:latin typeface="Century Gothic" panose="020B0502020202020204" pitchFamily="34" charset="0"/>
              </a:rPr>
              <a:t>Mediante su participación en la rendición de la Prueba Técnica de dicho proceso concursal, </a:t>
            </a:r>
            <a:r>
              <a:rPr lang="es-CL" b="1" u="sng" dirty="0">
                <a:latin typeface="Century Gothic" panose="020B0502020202020204" pitchFamily="34" charset="0"/>
              </a:rPr>
              <a:t>usted declara conocer y aceptar las condiciones informadas </a:t>
            </a:r>
            <a:r>
              <a:rPr lang="es-CL" dirty="0">
                <a:latin typeface="Century Gothic" panose="020B0502020202020204" pitchFamily="34" charset="0"/>
              </a:rPr>
              <a:t>por la Defensoría Penal Pública.</a:t>
            </a:r>
          </a:p>
          <a:p>
            <a:pPr algn="just"/>
            <a:r>
              <a:rPr lang="es-CL" dirty="0">
                <a:latin typeface="Century Gothic" panose="020B0502020202020204" pitchFamily="34" charset="0"/>
              </a:rPr>
              <a:t> </a:t>
            </a:r>
          </a:p>
          <a:p>
            <a:pPr algn="just"/>
            <a:endParaRPr lang="es-CL" dirty="0">
              <a:latin typeface="Century Gothic" panose="020B0502020202020204" pitchFamily="34" charset="0"/>
            </a:endParaRPr>
          </a:p>
          <a:p>
            <a:pPr algn="just"/>
            <a:endParaRPr lang="es-CL" dirty="0">
              <a:latin typeface="Century Gothic" panose="020B0502020202020204" pitchFamily="34" charset="0"/>
            </a:endParaRPr>
          </a:p>
          <a:p>
            <a:pPr marL="342900" indent="-342900" algn="just">
              <a:buFont typeface="Wingdings" panose="05000000000000000000" pitchFamily="2" charset="2"/>
              <a:buChar char="v"/>
            </a:pPr>
            <a:r>
              <a:rPr lang="es-CL" b="1" u="sng" dirty="0">
                <a:latin typeface="Century Gothic" panose="020B0502020202020204" pitchFamily="34" charset="0"/>
              </a:rPr>
              <a:t>La Defensoría Penal Pública no se hará responsable por problemas de conectividad, equipamiento o estabilidad de la conexión </a:t>
            </a:r>
            <a:r>
              <a:rPr lang="es-CL" dirty="0">
                <a:latin typeface="Century Gothic" panose="020B0502020202020204" pitchFamily="34" charset="0"/>
              </a:rPr>
              <a:t>de cada postulante antes, durante y con posterioridad a la rendición.</a:t>
            </a: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sz="2400" dirty="0">
              <a:latin typeface="Century Gothic" panose="020B0502020202020204" pitchFamily="34" charset="0"/>
            </a:endParaRPr>
          </a:p>
          <a:p>
            <a:pPr algn="just"/>
            <a:endParaRPr lang="es-CL" sz="2400" dirty="0">
              <a:latin typeface="Century Gothic" panose="020B0502020202020204" pitchFamily="34" charset="0"/>
            </a:endParaRPr>
          </a:p>
          <a:p>
            <a:pPr algn="just"/>
            <a:endParaRPr lang="es-CL" sz="4000" dirty="0">
              <a:latin typeface="+mn-lt"/>
            </a:endParaRPr>
          </a:p>
        </p:txBody>
      </p:sp>
      <p:pic>
        <p:nvPicPr>
          <p:cNvPr id="4" name="3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594601432"/>
      </p:ext>
    </p:extLst>
  </p:cSld>
  <p:clrMapOvr>
    <a:masterClrMapping/>
  </p:clrMapOvr>
  <p:transition spd="med" advClick="0" advTm="618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4</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670952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inconvenientes técnicos, usted </a:t>
            </a:r>
            <a:r>
              <a:rPr lang="es-CL" b="1" dirty="0">
                <a:latin typeface="Century Gothic" panose="020B0502020202020204" pitchFamily="34" charset="0"/>
              </a:rPr>
              <a:t>podrá volver a ingresar a su prueba en el periodo del  horario programado</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Toda la </a:t>
            </a:r>
            <a:r>
              <a:rPr lang="es-CL" b="1" u="sng" dirty="0">
                <a:latin typeface="Century Gothic" panose="020B0502020202020204" pitchFamily="34" charset="0"/>
              </a:rPr>
              <a:t>videoconferencia</a:t>
            </a:r>
            <a:r>
              <a:rPr lang="es-CL" dirty="0">
                <a:latin typeface="Century Gothic" panose="020B0502020202020204" pitchFamily="34" charset="0"/>
              </a:rPr>
              <a:t> de la rendición de la prueba técnica </a:t>
            </a:r>
            <a:r>
              <a:rPr lang="es-CL" b="1" u="sng" dirty="0">
                <a:latin typeface="Century Gothic" panose="020B0502020202020204" pitchFamily="34" charset="0"/>
              </a:rPr>
              <a:t>será grabada </a:t>
            </a:r>
            <a:r>
              <a:rPr lang="es-CL" dirty="0">
                <a:latin typeface="Century Gothic" panose="020B0502020202020204" pitchFamily="34" charset="0"/>
              </a:rPr>
              <a:t>por la Defensoría Penal Pública.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No se permitirán consultas de ningún tipo tras el inicio de la prueba</a:t>
            </a:r>
            <a:r>
              <a:rPr lang="es-CL" dirty="0">
                <a:latin typeface="Century Gothic" panose="020B0502020202020204" pitchFamily="34" charset="0"/>
              </a:rPr>
              <a:t>, ya sea respecto de las preguntas o contenidos de la misma.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6331681"/>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5</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35531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a:t>
            </a:r>
            <a:r>
              <a:rPr lang="es-CL" b="1" u="sng" dirty="0">
                <a:latin typeface="Century Gothic" panose="020B0502020202020204" pitchFamily="34" charset="0"/>
              </a:rPr>
              <a:t>dudas o inquietudes</a:t>
            </a:r>
            <a:r>
              <a:rPr lang="es-CL" dirty="0">
                <a:latin typeface="Century Gothic" panose="020B0502020202020204" pitchFamily="34" charset="0"/>
              </a:rPr>
              <a:t>, sobre la forma o el fondo de la prueba, podrá enviar sus comentarios o reparos </a:t>
            </a:r>
            <a:r>
              <a:rPr lang="es-CL" b="1" u="sng" dirty="0">
                <a:latin typeface="Century Gothic" panose="020B0502020202020204" pitchFamily="34" charset="0"/>
              </a:rPr>
              <a:t>dentro de las siguientes 48 horas</a:t>
            </a:r>
            <a:r>
              <a:rPr lang="es-CL" dirty="0">
                <a:latin typeface="Century Gothic" panose="020B0502020202020204" pitchFamily="34" charset="0"/>
              </a:rPr>
              <a:t>, al correo de </a:t>
            </a:r>
            <a:r>
              <a:rPr lang="es-CL" dirty="0">
                <a:latin typeface="Century Gothic" panose="020B0502020202020204" pitchFamily="34" charset="0"/>
                <a:hlinkClick r:id="rId4"/>
              </a:rPr>
              <a:t>seleccion@dpp.cl</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Dudas y consultas </a:t>
            </a:r>
            <a:r>
              <a:rPr lang="es-CL" dirty="0">
                <a:latin typeface="Century Gothic" panose="020B0502020202020204" pitchFamily="34" charset="0"/>
              </a:rPr>
              <a:t>sobre los procedimientos y la modalidad de conexión </a:t>
            </a:r>
            <a:r>
              <a:rPr lang="es-CL" b="1" u="sng" dirty="0">
                <a:latin typeface="Century Gothic" panose="020B0502020202020204" pitchFamily="34" charset="0"/>
              </a:rPr>
              <a:t>se responderán en la Reunión Informativa (Reconocimiento de Sala) </a:t>
            </a:r>
          </a:p>
          <a:p>
            <a:pPr marL="714375" lvl="1" indent="-571500" algn="just">
              <a:buFont typeface="Wingdings" panose="05000000000000000000" pitchFamily="2" charset="2"/>
              <a:buChar char="v"/>
            </a:pPr>
            <a:endParaRPr lang="es-CL" sz="1800" b="1" u="sng" dirty="0">
              <a:effectLst/>
              <a:latin typeface="Century Gothic" panose="020B0502020202020204" pitchFamily="34" charset="0"/>
              <a:ea typeface="Calibri" panose="020F0502020204030204" pitchFamily="34" charset="0"/>
              <a:cs typeface="Arial" panose="020B0604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El día de la prueba </a:t>
            </a:r>
            <a:r>
              <a:rPr lang="es-CL" b="1" u="sng" dirty="0">
                <a:latin typeface="Century Gothic" panose="020B0502020202020204" pitchFamily="34" charset="0"/>
              </a:rPr>
              <a:t>deberá conectarse a lo menos unos 15 minutos antes</a:t>
            </a:r>
            <a:r>
              <a:rPr lang="es-CL" dirty="0">
                <a:latin typeface="Century Gothic" panose="020B0502020202020204" pitchFamily="34" charset="0"/>
              </a:rPr>
              <a:t> para resguardar la conectividad correcta tanto a la plataforma como a la videoconferencia. </a:t>
            </a:r>
            <a:r>
              <a:rPr lang="es-CL" sz="1800" dirty="0">
                <a:effectLst/>
                <a:latin typeface="Calibri" panose="020F0502020204030204" pitchFamily="34" charset="0"/>
                <a:ea typeface="Calibri" panose="020F0502020204030204" pitchFamily="34" charset="0"/>
                <a:cs typeface="Arial" panose="020B0604020202020204" pitchFamily="34" charset="0"/>
              </a:rPr>
              <a:t> </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256867978"/>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6</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13986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el uso de Códigos, Legislación, libros, apuntes, cuadernos ni material de apoyo o consulta -impreso ni digital- durante la rendición del examen.</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levantarse del asiento </a:t>
            </a:r>
            <a:r>
              <a:rPr lang="es-CL" dirty="0">
                <a:latin typeface="Century Gothic" panose="020B0502020202020204" pitchFamily="34" charset="0"/>
              </a:rPr>
              <a:t>durante el examen, aunque sea momentáneamente.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La cámara de video debe estar encendida en todo momento y enfocada en el postulante, donde </a:t>
            </a:r>
            <a:r>
              <a:rPr lang="es-CL" b="1" u="sng" dirty="0">
                <a:latin typeface="Century Gothic" panose="020B0502020202020204" pitchFamily="34" charset="0"/>
              </a:rPr>
              <a:t>pueda verse su rostro completo claramente y no a contraluz.  </a:t>
            </a: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lvl="1" algn="just"/>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315952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7</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75651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Durante la evaluación </a:t>
            </a:r>
            <a:r>
              <a:rPr lang="es-CL" sz="1800" b="1" dirty="0">
                <a:latin typeface="Century Gothic" panose="020B0502020202020204" pitchFamily="34" charset="0"/>
              </a:rPr>
              <a:t>no podrá hacer uso de manera alguna del teléfono y debe estar siempre en silencio. </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No está permitido </a:t>
            </a:r>
            <a:r>
              <a:rPr lang="es-CL" sz="1800" b="1" dirty="0">
                <a:latin typeface="Century Gothic" panose="020B0502020202020204" pitchFamily="34" charset="0"/>
              </a:rPr>
              <a:t>recibir o realizar llamadas o mensajes de ninguna índole</a:t>
            </a:r>
            <a:r>
              <a:rPr lang="es-CL" sz="1800" dirty="0">
                <a:latin typeface="Century Gothic" panose="020B0502020202020204" pitchFamily="34" charset="0"/>
              </a:rPr>
              <a:t>. </a:t>
            </a:r>
          </a:p>
          <a:p>
            <a:pPr marL="142875" lvl="1" algn="just"/>
            <a:endParaRPr lang="es-CL" sz="1800" b="1" dirty="0">
              <a:latin typeface="Century Gothic" panose="020B0502020202020204" pitchFamily="34" charset="0"/>
            </a:endParaRPr>
          </a:p>
          <a:p>
            <a:pPr marL="142875" lvl="1" algn="just"/>
            <a:endParaRPr lang="es-CL" sz="1800"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a:t>
            </a:r>
            <a:r>
              <a:rPr lang="es-CL" sz="1800" dirty="0">
                <a:latin typeface="Century Gothic" panose="020B0502020202020204" pitchFamily="34" charset="0"/>
              </a:rPr>
              <a:t>la utilización de redes sociales u otros medios de comunicación con terceros.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b="1" dirty="0">
                <a:latin typeface="Century Gothic" panose="020B0502020202020204" pitchFamily="34" charset="0"/>
              </a:rPr>
              <a:t>No está permitido fotografiar ni realizar capturas de pantalla del examen.</a:t>
            </a: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60953447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8</a:t>
            </a:fld>
            <a:endParaRPr lang="es-CL">
              <a:solidFill>
                <a:srgbClr val="000000"/>
              </a:solidFill>
            </a:endParaRPr>
          </a:p>
        </p:txBody>
      </p:sp>
      <p:sp>
        <p:nvSpPr>
          <p:cNvPr id="7" name="6 Rectángulo"/>
          <p:cNvSpPr/>
          <p:nvPr/>
        </p:nvSpPr>
        <p:spPr>
          <a:xfrm>
            <a:off x="414388" y="332656"/>
            <a:ext cx="8208912" cy="6093976"/>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142875" lvl="1" algn="just"/>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704810920"/>
              </p:ext>
            </p:extLst>
          </p:nvPr>
        </p:nvGraphicFramePr>
        <p:xfrm>
          <a:off x="286326" y="2353040"/>
          <a:ext cx="8496943" cy="1659076"/>
        </p:xfrm>
        <a:graphic>
          <a:graphicData uri="http://schemas.openxmlformats.org/drawingml/2006/table">
            <a:tbl>
              <a:tblPr firstRow="1" bandRow="1">
                <a:tableStyleId>{5C22544A-7EE6-4342-B048-85BDC9FD1C3A}</a:tableStyleId>
              </a:tblPr>
              <a:tblGrid>
                <a:gridCol w="8496943">
                  <a:extLst>
                    <a:ext uri="{9D8B030D-6E8A-4147-A177-3AD203B41FA5}">
                      <a16:colId xmlns:a16="http://schemas.microsoft.com/office/drawing/2014/main" val="314424632"/>
                    </a:ext>
                  </a:extLst>
                </a:gridCol>
              </a:tblGrid>
              <a:tr h="1659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Cualquier incumplimiento a estas condiciones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permite a la Defensoría Penal Pública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tomar las decisiones que estime convenientes. </a:t>
                      </a:r>
                      <a:endParaRPr lang="es-CL" sz="2600" b="1" dirty="0">
                        <a:latin typeface="Century Gothic" panose="020B0502020202020204" pitchFamily="34" charset="0"/>
                      </a:endParaRP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graphicFrame>
        <p:nvGraphicFramePr>
          <p:cNvPr id="6" name="Tabla 7">
            <a:extLst>
              <a:ext uri="{FF2B5EF4-FFF2-40B4-BE49-F238E27FC236}">
                <a16:creationId xmlns:a16="http://schemas.microsoft.com/office/drawing/2014/main" id="{DE631F51-3710-454E-834B-F3C78637924A}"/>
              </a:ext>
            </a:extLst>
          </p:cNvPr>
          <p:cNvGraphicFramePr>
            <a:graphicFrameLocks noGrp="1"/>
          </p:cNvGraphicFramePr>
          <p:nvPr>
            <p:extLst>
              <p:ext uri="{D42A27DB-BD31-4B8C-83A1-F6EECF244321}">
                <p14:modId xmlns:p14="http://schemas.microsoft.com/office/powerpoint/2010/main" val="1247316060"/>
              </p:ext>
            </p:extLst>
          </p:nvPr>
        </p:nvGraphicFramePr>
        <p:xfrm>
          <a:off x="286326" y="1667626"/>
          <a:ext cx="1775377" cy="365760"/>
        </p:xfrm>
        <a:graphic>
          <a:graphicData uri="http://schemas.openxmlformats.org/drawingml/2006/table">
            <a:tbl>
              <a:tblPr firstRow="1" bandRow="1">
                <a:tableStyleId>{5C22544A-7EE6-4342-B048-85BDC9FD1C3A}</a:tableStyleId>
              </a:tblPr>
              <a:tblGrid>
                <a:gridCol w="1775377">
                  <a:extLst>
                    <a:ext uri="{9D8B030D-6E8A-4147-A177-3AD203B41FA5}">
                      <a16:colId xmlns:a16="http://schemas.microsoft.com/office/drawing/2014/main" val="1996831036"/>
                    </a:ext>
                  </a:extLst>
                </a:gridCol>
              </a:tblGrid>
              <a:tr h="332579">
                <a:tc>
                  <a:txBody>
                    <a:bodyPr/>
                    <a:lstStyle/>
                    <a:p>
                      <a:pPr algn="ctr"/>
                      <a:r>
                        <a:rPr lang="es-MX" dirty="0"/>
                        <a:t>IMPORTANTE</a:t>
                      </a:r>
                      <a:endParaRPr lang="es-CL" dirty="0"/>
                    </a:p>
                  </a:txBody>
                  <a:tcPr>
                    <a:solidFill>
                      <a:srgbClr val="C00000"/>
                    </a:solidFill>
                  </a:tcPr>
                </a:tc>
                <a:extLst>
                  <a:ext uri="{0D108BD9-81ED-4DB2-BD59-A6C34878D82A}">
                    <a16:rowId xmlns:a16="http://schemas.microsoft.com/office/drawing/2014/main" val="588283302"/>
                  </a:ext>
                </a:extLst>
              </a:tr>
            </a:tbl>
          </a:graphicData>
        </a:graphic>
      </p:graphicFrame>
    </p:spTree>
    <p:extLst>
      <p:ext uri="{BB962C8B-B14F-4D97-AF65-F5344CB8AC3E}">
        <p14:creationId xmlns:p14="http://schemas.microsoft.com/office/powerpoint/2010/main" val="141059702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Requerimientos Mínimos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210095105"/>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9CEA6E454281B48B91CD65BD5E6FB96" ma:contentTypeVersion="13" ma:contentTypeDescription="Crear nuevo documento." ma:contentTypeScope="" ma:versionID="44cf71d8b0baf944dd2f09ee5158d76c">
  <xsd:schema xmlns:xsd="http://www.w3.org/2001/XMLSchema" xmlns:xs="http://www.w3.org/2001/XMLSchema" xmlns:p="http://schemas.microsoft.com/office/2006/metadata/properties" xmlns:ns3="ca0b5163-269d-4f88-a5bc-0b4142ec508e" xmlns:ns4="f7af51bb-96f3-4afd-89bf-36e047622727" targetNamespace="http://schemas.microsoft.com/office/2006/metadata/properties" ma:root="true" ma:fieldsID="a06b6ac9fdf79f931ea18f33097e49a8" ns3:_="" ns4:_="">
    <xsd:import namespace="ca0b5163-269d-4f88-a5bc-0b4142ec508e"/>
    <xsd:import namespace="f7af51bb-96f3-4afd-89bf-36e04762272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0b5163-269d-4f88-a5bc-0b4142ec50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af51bb-96f3-4afd-89bf-36e04762272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SharingHintHash" ma:index="20"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556D4D-7121-4EF8-8014-4C8B995D71D7}">
  <ds:schemaRefs>
    <ds:schemaRef ds:uri="http://schemas.microsoft.com/sharepoint/v3/contenttype/forms"/>
  </ds:schemaRefs>
</ds:datastoreItem>
</file>

<file path=customXml/itemProps2.xml><?xml version="1.0" encoding="utf-8"?>
<ds:datastoreItem xmlns:ds="http://schemas.openxmlformats.org/officeDocument/2006/customXml" ds:itemID="{2A618B50-CCE5-49B1-A1E7-2FCB500773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0b5163-269d-4f88-a5bc-0b4142ec508e"/>
    <ds:schemaRef ds:uri="f7af51bb-96f3-4afd-89bf-36e0476227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384666-F409-4461-834D-573D4AAF3444}">
  <ds:schemaRefs>
    <ds:schemaRef ds:uri="http://schemas.microsoft.com/office/infopath/2007/PartnerControl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http://purl.org/dc/terms/"/>
    <ds:schemaRef ds:uri="f7af51bb-96f3-4afd-89bf-36e047622727"/>
    <ds:schemaRef ds:uri="ca0b5163-269d-4f88-a5bc-0b4142ec508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nva2</Template>
  <TotalTime>19456</TotalTime>
  <Words>948</Words>
  <Application>Microsoft Office PowerPoint</Application>
  <PresentationFormat>Presentación en pantalla (4:3)</PresentationFormat>
  <Paragraphs>274</Paragraphs>
  <Slides>20</Slides>
  <Notes>7</Notes>
  <HiddenSlides>0</HiddenSlides>
  <MMClips>20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Calibri Light</vt:lpstr>
      <vt:lpstr>Century Gothic</vt:lpstr>
      <vt:lpstr>Corbel</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Jeanette Muñoz Donayre</dc:creator>
  <cp:lastModifiedBy>CONSTANZA MALDONADO TORO</cp:lastModifiedBy>
  <cp:revision>1145</cp:revision>
  <cp:lastPrinted>2019-06-06T12:39:09Z</cp:lastPrinted>
  <dcterms:created xsi:type="dcterms:W3CDTF">2009-05-22T15:02:51Z</dcterms:created>
  <dcterms:modified xsi:type="dcterms:W3CDTF">2022-07-07T21:19:47Z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0x01010019CEA6E454281B48B91CD65BD5E6FB96</vt:lpwstr>
  </property>
</Properties>
</file>